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89" r:id="rId2"/>
    <p:sldId id="262" r:id="rId3"/>
    <p:sldId id="325" r:id="rId4"/>
    <p:sldId id="318" r:id="rId5"/>
    <p:sldId id="457" r:id="rId6"/>
    <p:sldId id="465" r:id="rId7"/>
    <p:sldId id="458" r:id="rId8"/>
    <p:sldId id="470" r:id="rId9"/>
    <p:sldId id="459" r:id="rId10"/>
    <p:sldId id="466" r:id="rId11"/>
    <p:sldId id="467" r:id="rId12"/>
    <p:sldId id="468" r:id="rId13"/>
    <p:sldId id="306" r:id="rId14"/>
    <p:sldId id="469" r:id="rId15"/>
    <p:sldId id="461" r:id="rId16"/>
    <p:sldId id="463" r:id="rId17"/>
    <p:sldId id="462" r:id="rId18"/>
    <p:sldId id="265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287" autoAdjust="0"/>
    <p:restoredTop sz="92593" autoAdjust="0"/>
  </p:normalViewPr>
  <p:slideViewPr>
    <p:cSldViewPr snapToGrid="0">
      <p:cViewPr varScale="1">
        <p:scale>
          <a:sx n="46" d="100"/>
          <a:sy n="46" d="100"/>
        </p:scale>
        <p:origin x="64" y="252"/>
      </p:cViewPr>
      <p:guideLst>
        <p:guide orient="horz" pos="223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12-12T07:21:50.0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13388 9543 0,'0'53'141,"0"-36"-110,0 1-15,0 17 15,0-17-15,0 88-1,0-89 16,0 19-15,0-19 15,0 18-15,0-17 0,0 0-1,0 17 16,0-53 204,0-17-204,0 0-15,0-36 15,0 54 0,0-19-15,18 19-1,17-19 79,-18 19-78,1-19-1,0 19 1,17-36 0,-17 35-1,17 1 17,0 17-32,-17-18 15,35 18 1,-36-18 31,1 18-32,17-17 1</inkml:trace>
  <inkml:trace contextRef="#ctx0" brushRef="#br0" timeOffset="1296.12">13670 10054 0,'18'0'94,"-18"-17"-79,17-1-15,-17-35 31,0 35 16,0-17 47,0 17 94</inkml:trace>
  <inkml:trace contextRef="#ctx0" brushRef="#br0" timeOffset="3614.79">16351 9631 0,'0'17'109,"0"1"-109,18 35 16,-18-18-1,0-17 1,0 17-16,0 18 31,0-18-15,0-17 31,0 17-32,0-17 1,18-36 234,-1-17-234,18-18-1,-17 18 1,17-36 15,1 18-15,-19 18-1,1 0 1,-18 17 0,35-17 46</inkml:trace>
  <inkml:trace contextRef="#ctx0" brushRef="#br0" timeOffset="6846.45">16739 9790 0,'36'0'141,"-19"0"-63,1 0-15,17 0-48,-17 0 1,17 53 78,-35-36-47,0 1-1,-18-1 251,-17 1-234,18-18-32,-1 0-15,-35 0 46,53 18-46,-53-1-1,35-17-15,36 0 391,0 0-391,35 0 16,-36 0 109,1 0-78,0 0-32,-1 0 16,1 0 63,-1 0-94,1 0 16,0 0-1,-1 0 1,1 0 47,0 0-63,35 0 187,-36 0-171</inkml:trace>
  <inkml:trace contextRef="#ctx0" brushRef="#br0" timeOffset="10102.95">21096 9613 0,'18'0'62,"-1"18"-46,19 17 15,-36-17-15,17 88-1,-17-71 1,0 0 0,18 0-1,-18-17 1,0 17 0,0-17-1,18 17 1,-18-17 15,0 0-15,0-1 15,0 18-31,0 1 31,0-19-15,17-87 187,-17 52-187,18-17-1,-18 0 48,18-1-48,-1 1 32,-17 17-16,0 1 1,18-1-1,-18 1 0,0-36 0,17 35-15,-17 0 47,18 1-48,-18-1 32,35-35 78,1 18 219,-19 17-110,36 18-46</inkml:trace>
  <inkml:trace contextRef="#ctx0" brushRef="#br0" timeOffset="13583.99">21625 9843 0,'0'17'157,"0"1"-126,0-1 78,0 19 376,0-1-95,0-17-358,0-54 233,0 19-265,0-19 31,0-16-15,0 16 0,0 1 15,0 17 0,0 1-15,0-1 93,18-17 94,17 35-140,-17 17-48,17 19 1,0-19 140,-35 1-78,0 35 1,0-35-33,0-1-30,0 1 0,0 17 140</inkml:trace>
  <inkml:trace contextRef="#ctx0" brushRef="#br0" timeOffset="18296.87">16422 9948 0,'-18'0'31,"18"18"79,0 17-32,0 1-31,0-19-32,0 1 16,0 17 16,0-17-47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33916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71052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1FDA67F-B4CA-4472-A62D-C6C405E226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23418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8856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8.png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0" Type="http://schemas.openxmlformats.org/officeDocument/2006/relationships/customXml" Target="../ink/ink1.xml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227888"/>
            <a:chOff x="0" y="-53985"/>
            <a:chExt cx="12204000" cy="1227888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51883"/>
              <a:ext cx="2573866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      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1791335" cy="3371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1194708"/>
            <a:ext cx="12204000" cy="47194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10504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123919" y="1403570"/>
            <a:ext cx="11944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Towards Document-Level Paraphrase Generation</a:t>
            </a:r>
          </a:p>
          <a:p>
            <a:pPr algn="ctr"/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with Sentence Rewriting and Reordering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8436211" y="5401537"/>
            <a:ext cx="36182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EMNLP-2021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802427" y="6048079"/>
            <a:ext cx="3502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 </a:t>
            </a:r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Zicong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Dou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406397" y="4895261"/>
            <a:ext cx="71990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 </a:t>
            </a:r>
            <a:r>
              <a:rPr lang="en-US" altLang="zh-CN" sz="2400" b="1" noProof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Code</a:t>
            </a:r>
            <a:r>
              <a:rPr lang="zh-CN" altLang="en-US" sz="2400" b="1" noProof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CN" sz="2400" dirty="0"/>
              <a:t> 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https://github.com/L-Zhe/CoRPG.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06" y="5974489"/>
            <a:ext cx="828000" cy="828000"/>
          </a:xfrm>
          <a:prstGeom prst="rect">
            <a:avLst/>
          </a:prstGeom>
        </p:spPr>
      </p:pic>
      <p:pic>
        <p:nvPicPr>
          <p:cNvPr id="25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676" y="5983567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052" y="6051173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821" y="5983567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A1CC552-8718-4BBA-A058-816F02A68276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6666"/>
          <a:stretch/>
        </p:blipFill>
        <p:spPr>
          <a:xfrm>
            <a:off x="1530114" y="2713192"/>
            <a:ext cx="9224972" cy="191023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64788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8089CD7-9784-4F47-9C08-7B389B5D3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355" y="1047734"/>
            <a:ext cx="11473289" cy="29423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A16E686-0475-4C2B-94C0-ED8B54FFF0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199" y="3990109"/>
            <a:ext cx="1749237" cy="41429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8C834DB-2EB8-4534-BC41-E6DE75A428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645" t="17536"/>
          <a:stretch/>
        </p:blipFill>
        <p:spPr>
          <a:xfrm>
            <a:off x="359355" y="4473055"/>
            <a:ext cx="5158126" cy="183041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1157BF4-38F7-4B4E-BF57-DEECE3C77F8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9391" r="1646"/>
          <a:stretch/>
        </p:blipFill>
        <p:spPr>
          <a:xfrm>
            <a:off x="3276440" y="6319938"/>
            <a:ext cx="2241041" cy="31377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C7778E0-26BE-4F24-8A0A-53F18EFF6E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5999" y="3926048"/>
            <a:ext cx="4855804" cy="279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972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64788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8089CD7-9784-4F47-9C08-7B389B5D3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355" y="1047734"/>
            <a:ext cx="11473289" cy="29423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A16E686-0475-4C2B-94C0-ED8B54FFF0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199" y="4198446"/>
            <a:ext cx="1749237" cy="41429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42B7937-DBD1-40FE-BBFD-F072815DE2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199" y="5063413"/>
            <a:ext cx="5499823" cy="58311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7774F63-8C9F-4FC4-BCB2-FA73D2692F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3114" y="4765964"/>
            <a:ext cx="4782373" cy="91334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89880AF-A7EE-4F33-AF5E-22874D52EF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7252" y="5810266"/>
            <a:ext cx="3943900" cy="39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1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83534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E4AA0D6-5205-4771-8370-F4999233E8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59" r="21596"/>
          <a:stretch/>
        </p:blipFill>
        <p:spPr>
          <a:xfrm>
            <a:off x="838200" y="1357745"/>
            <a:ext cx="3643999" cy="457524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44FC720-D5DD-4811-A152-F2D16BFE8F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2317" y="1935131"/>
            <a:ext cx="5859623" cy="219120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79F97DA-2722-4933-8DD8-EF6212F61F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0689" y="4160886"/>
            <a:ext cx="3398227" cy="42477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625CE4E-AF53-4531-9D46-76B38C4F74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4859001"/>
            <a:ext cx="2272145" cy="52746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7ADDF11-82D9-4DB1-83A8-EFDC71DD79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32004" y="4894987"/>
            <a:ext cx="1353823" cy="45549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266420E-8C65-49A2-9CC2-596F79B0D2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7529" y="1133456"/>
            <a:ext cx="1720980" cy="59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524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49183"/>
            <a:ext cx="10515600" cy="588456"/>
          </a:xfrm>
        </p:spPr>
        <p:txBody>
          <a:bodyPr/>
          <a:lstStyle/>
          <a:p>
            <a:r>
              <a:rPr lang="en-US" altLang="zh-CN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sz="4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CC725C3-7550-4D45-91CD-E39B2A221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065" y="1237639"/>
            <a:ext cx="5353797" cy="49346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CD9868A-699E-461D-A595-4AA17E96BE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2917" y="1286131"/>
            <a:ext cx="3040865" cy="51887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2D389F9-2EDB-45E8-9CB9-B26532C1BA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3667" y="1826095"/>
            <a:ext cx="5153744" cy="233395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7F9C869-B938-4B6C-B144-E91454886A6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247" b="5199"/>
          <a:stretch/>
        </p:blipFill>
        <p:spPr>
          <a:xfrm>
            <a:off x="5833667" y="3945958"/>
            <a:ext cx="1578631" cy="36664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78A58C4-DD92-4FC7-8820-52378646B9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0855" y="4562738"/>
            <a:ext cx="985248" cy="41766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85EF2B5-8A24-4A8A-B9F0-B0F45931F9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58386" y="4539672"/>
            <a:ext cx="1905567" cy="41765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3343E1D-FDBD-49D0-BF48-7776E45A1F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31298" y="5001445"/>
            <a:ext cx="5504967" cy="117083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967838"/>
            <a:ext cx="10515600" cy="588456"/>
          </a:xfrm>
        </p:spPr>
        <p:txBody>
          <a:bodyPr/>
          <a:lstStyle/>
          <a:p>
            <a:r>
              <a:rPr lang="en-US" altLang="zh-CN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Experiments</a:t>
            </a:r>
            <a:br>
              <a:rPr lang="en-US" altLang="zh-CN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sz="4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ADFA4FD-EEB6-4B76-B0BC-64FB1E316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282" y="1262066"/>
            <a:ext cx="9745435" cy="409632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F2C282F-90C7-4021-BFBE-845021080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764" y="5441743"/>
            <a:ext cx="11210469" cy="89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359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Experiments</a:t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273A45D-824F-4840-B57E-48F08615F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25" y="2064327"/>
            <a:ext cx="11642579" cy="230387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885088B-E8AC-4B7C-AF80-0E2F0C8CA1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98" y="4535747"/>
            <a:ext cx="11758304" cy="67423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Experiments</a:t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269B523-E370-4DD7-A3FC-E514003B8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743" y="1490980"/>
            <a:ext cx="9634166" cy="355207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4CD4310-10D0-4644-B503-27C8DF7210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7833" y="5350330"/>
            <a:ext cx="6941127" cy="56236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993964"/>
            <a:ext cx="10515600" cy="588456"/>
          </a:xfrm>
        </p:spPr>
        <p:txBody>
          <a:bodyPr/>
          <a:lstStyle/>
          <a:p>
            <a:r>
              <a:rPr lang="en-US" altLang="zh-CN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Experiments</a:t>
            </a:r>
            <a:br>
              <a:rPr lang="en-US" altLang="zh-CN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sz="4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4301BC2-658D-4AF0-A261-BE1F11023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221" y="1402412"/>
            <a:ext cx="5535101" cy="283191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A4B10C6-95C2-43D1-B4E5-7F7D90A6DF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96"/>
          <a:stretch/>
        </p:blipFill>
        <p:spPr>
          <a:xfrm>
            <a:off x="5778322" y="1402412"/>
            <a:ext cx="6103693" cy="242862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CE880E0-76EC-47D9-A9F6-D6E2AB33EF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4873" y="3901823"/>
            <a:ext cx="5732171" cy="293203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30D274F-96EC-42D8-8667-F3C4F5DF63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056" y="4516580"/>
            <a:ext cx="5401429" cy="150516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marL="0" indent="0" algn="ctr">
              <a:buNone/>
            </a:pPr>
            <a:r>
              <a:rPr lang="en-US" altLang="zh-CN" sz="6000" kern="1200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楷体" panose="02010609060101010101" pitchFamily="49" charset="-122"/>
              </a:rPr>
              <a:t>Thank you</a:t>
            </a:r>
            <a:r>
              <a:rPr lang="zh-CN" altLang="en-US" sz="6000" kern="1200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楷体" panose="02010609060101010101" pitchFamily="49" charset="-122"/>
              </a:rPr>
              <a:t>！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51883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等线" panose="02010600030101010101" pitchFamily="2" charset="-122"/>
                  <a:cs typeface="+mn-cs"/>
                </a:rPr>
                <a:t>Advanced Technique of Artificial  Intelligence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Bahnschrift Condensed" panose="020B0502040204020203" pitchFamily="34" charset="0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等线" panose="02010600030101010101" pitchFamily="2" charset="-122"/>
                  <a:cs typeface="+mn-cs"/>
                </a:rPr>
                <a:t>Chongqing University of Technology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Condensed" panose="020B0502040204020203" pitchFamily="34" charset="0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等线" panose="02010600030101010101" pitchFamily="2" charset="-122"/>
                  <a:cs typeface="+mn-cs"/>
                </a:rPr>
                <a:t>Chongqing University of Technology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Condensed" panose="020B0502040204020203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Ultra Bold" panose="020B0A02020104020203" pitchFamily="34" charset="0"/>
                  <a:ea typeface="等线" panose="02010600030101010101" pitchFamily="2" charset="-122"/>
                  <a:cs typeface="+mn-cs"/>
                </a:rPr>
                <a:t>ATAI</a:t>
              </a:r>
              <a:endPara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" panose="020B0A02020104020203" pitchFamily="34" charset="0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1265962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ED5459-E582-4DAA-BA57-60FF091402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文本框 21"/>
          <p:cNvSpPr txBox="1"/>
          <p:nvPr/>
        </p:nvSpPr>
        <p:spPr>
          <a:xfrm>
            <a:off x="4854221" y="2116859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 Introduction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854221" y="2916985"/>
            <a:ext cx="28545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 </a:t>
            </a:r>
            <a:r>
              <a:rPr lang="en-US" altLang="zh-CN" sz="40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Approach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854221" y="3795614"/>
            <a:ext cx="34916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 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ea"/>
              </a:rPr>
              <a:t>Experiments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9740" y="2035175"/>
            <a:ext cx="3827145" cy="287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47668"/>
            <a:ext cx="10515600" cy="482946"/>
          </a:xfrm>
        </p:spPr>
        <p:txBody>
          <a:bodyPr/>
          <a:lstStyle/>
          <a:p>
            <a:r>
              <a:rPr lang="en-US" altLang="zh-CN" sz="32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Introduction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6D41D7D-C5A5-4C8E-840A-67E2DDFBF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74" y="5224579"/>
            <a:ext cx="7445208" cy="149424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740303B-6C4C-49A0-928A-F88BA8FB63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729"/>
          <a:stretch/>
        </p:blipFill>
        <p:spPr>
          <a:xfrm>
            <a:off x="0" y="1143032"/>
            <a:ext cx="6410027" cy="280293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F21CEB4-9487-4C0A-9394-110FC2BA17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62" b="-1"/>
          <a:stretch/>
        </p:blipFill>
        <p:spPr>
          <a:xfrm>
            <a:off x="6320510" y="1267836"/>
            <a:ext cx="5871490" cy="2802932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DA94C495-0F00-4E9E-920A-1F6E21960A23}"/>
              </a:ext>
            </a:extLst>
          </p:cNvPr>
          <p:cNvSpPr txBox="1"/>
          <p:nvPr/>
        </p:nvSpPr>
        <p:spPr>
          <a:xfrm>
            <a:off x="95107" y="4040691"/>
            <a:ext cx="6410027" cy="923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1600" dirty="0"/>
              <a:t>3:</a:t>
            </a:r>
            <a:r>
              <a:rPr lang="zh-CN" altLang="en-US" sz="1600" dirty="0"/>
              <a:t>将可持续发展纳入我们所有人的思维是必要的，因为作为一个全球化社会，我们正生活在边缘。 </a:t>
            </a:r>
            <a:endParaRPr lang="en-US" altLang="zh-CN" sz="1600" dirty="0"/>
          </a:p>
          <a:p>
            <a:pPr>
              <a:lnSpc>
                <a:spcPts val="2200"/>
              </a:lnSpc>
            </a:pPr>
            <a:r>
              <a:rPr lang="en-US" altLang="zh-CN" sz="1600" dirty="0"/>
              <a:t>4:</a:t>
            </a:r>
            <a:r>
              <a:rPr lang="zh-CN" altLang="en-US" sz="1600" dirty="0"/>
              <a:t>过去两年带来了一系列危机</a:t>
            </a:r>
            <a:r>
              <a:rPr lang="en-US" altLang="zh-CN" sz="1600" dirty="0"/>
              <a:t>:</a:t>
            </a:r>
            <a:r>
              <a:rPr lang="zh-CN" altLang="en-US" sz="1600" dirty="0"/>
              <a:t>能源、粮食、气候变化和全球经济衰退。 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B8B41DF-69F8-4661-9791-F4404C10713B}"/>
              </a:ext>
            </a:extLst>
          </p:cNvPr>
          <p:cNvSpPr txBox="1"/>
          <p:nvPr/>
        </p:nvSpPr>
        <p:spPr>
          <a:xfrm>
            <a:off x="6527342" y="4070768"/>
            <a:ext cx="54578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 </a:t>
            </a:r>
            <a:r>
              <a:rPr lang="zh-CN" altLang="en-US" sz="1600" dirty="0">
                <a:solidFill>
                  <a:srgbClr val="FF0000"/>
                </a:solidFill>
              </a:rPr>
              <a:t>在我们的规划中有必要考虑可持续发展</a:t>
            </a:r>
            <a:r>
              <a:rPr lang="zh-CN" altLang="en-US" sz="1600" dirty="0"/>
              <a:t>，因为它不仅对当前的经济复苏是不可或缺的，而且对未来的和平与安全也是不可或缺的。 在过去的两年里，全球社会经历了一系列的危机，如能源、粮食、气候变化和全球经济衰退。 </a:t>
            </a:r>
            <a:r>
              <a:rPr lang="zh-CN" altLang="en-US" sz="1600" dirty="0">
                <a:solidFill>
                  <a:srgbClr val="FF0000"/>
                </a:solidFill>
              </a:rPr>
              <a:t>我们已经处于崩溃的边缘，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Introduction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2247" y="1634598"/>
            <a:ext cx="11254928" cy="4401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 sz="2000" dirty="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r>
              <a:rPr lang="en-US" sz="2600" dirty="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•  We are the first to explore the problem of </a:t>
            </a:r>
            <a:r>
              <a:rPr lang="en-US" sz="2600" dirty="0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document-level </a:t>
            </a:r>
            <a:r>
              <a:rPr lang="en-US" sz="2600" dirty="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paraphrase generation.</a:t>
            </a:r>
            <a:endParaRPr lang="zh-CN" altLang="en-US" sz="2600" dirty="0">
              <a:latin typeface="Times New Roman Regular" panose="02020603050405020304" charset="0"/>
              <a:cs typeface="Times New Roman Regular" panose="02020603050405020304" charset="0"/>
              <a:sym typeface="+mn-ea"/>
            </a:endParaRPr>
          </a:p>
          <a:p>
            <a:endParaRPr lang="en-US" altLang="zh-CN" sz="2600" dirty="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endParaRPr lang="en-US" altLang="zh-CN" sz="2600" dirty="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r>
              <a:rPr lang="zh-CN" altLang="en-US" sz="2600" dirty="0">
                <a:latin typeface="Times New Roman Regular" panose="02020603050405020304" charset="0"/>
                <a:cs typeface="Times New Roman Regular" panose="02020603050405020304" charset="0"/>
              </a:rPr>
              <a:t>• </a:t>
            </a:r>
            <a:r>
              <a:rPr lang="en-US" sz="2600" dirty="0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 </a:t>
            </a:r>
            <a:r>
              <a:rPr lang="en-US" sz="2600" dirty="0">
                <a:latin typeface="Times New Roman Regular" panose="02020603050405020304" charset="0"/>
                <a:cs typeface="Times New Roman Regular" panose="02020603050405020304" charset="0"/>
              </a:rPr>
              <a:t>We propose a new model </a:t>
            </a:r>
            <a:r>
              <a:rPr lang="en-US" sz="2600" dirty="0" err="1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CoRPG</a:t>
            </a:r>
            <a:r>
              <a:rPr lang="en-US" sz="2600" dirty="0">
                <a:latin typeface="Times New Roman Regular" panose="02020603050405020304" charset="0"/>
                <a:cs typeface="Times New Roman Regular" panose="02020603050405020304" charset="0"/>
              </a:rPr>
              <a:t> (</a:t>
            </a:r>
            <a:r>
              <a:rPr lang="en-US" altLang="zh-CN" sz="2600" dirty="0">
                <a:latin typeface="Times New Roman Regular" panose="02020603050405020304" charset="0"/>
              </a:rPr>
              <a:t>Coherence Relationship guided recase Generation) </a:t>
            </a:r>
            <a:r>
              <a:rPr lang="en-US" sz="2600" dirty="0">
                <a:latin typeface="Times New Roman Regular" panose="02020603050405020304" charset="0"/>
                <a:cs typeface="Times New Roman Regular" panose="02020603050405020304" charset="0"/>
              </a:rPr>
              <a:t>to address both sentence rewriting and reordering for document-level paraphrase generation. </a:t>
            </a:r>
          </a:p>
          <a:p>
            <a:endParaRPr lang="en-US" sz="2600" dirty="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endParaRPr lang="en-US" sz="2600" dirty="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r>
              <a:rPr lang="en-US" sz="2600" dirty="0">
                <a:latin typeface="Times New Roman Regular" panose="02020603050405020304" charset="0"/>
                <a:cs typeface="Times New Roman Regular" panose="02020603050405020304" charset="0"/>
              </a:rPr>
              <a:t>Our model can leverage graph</a:t>
            </a:r>
            <a:r>
              <a:rPr lang="en-US" sz="2600" dirty="0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 GRU </a:t>
            </a:r>
            <a:r>
              <a:rPr lang="en-US" sz="2600" dirty="0">
                <a:latin typeface="Times New Roman Regular" panose="02020603050405020304" charset="0"/>
                <a:cs typeface="Times New Roman Regular" panose="02020603050405020304" charset="0"/>
              </a:rPr>
              <a:t>to learn coherence-aware representations of sentences and re-arrange the input sentences.</a:t>
            </a:r>
            <a:endParaRPr sz="2800" dirty="0">
              <a:solidFill>
                <a:srgbClr val="FF0000"/>
              </a:solidFill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64788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9BD3989-17AB-464D-B897-7025C4C8C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362" y="1180786"/>
            <a:ext cx="9373908" cy="449642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7605971-FC56-4CCD-9130-1E11A6E8A7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91" y="5934957"/>
            <a:ext cx="11526982" cy="4634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1E3CC4A-7E98-4438-AA98-9FBEB6A383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1"/>
          <a:stretch/>
        </p:blipFill>
        <p:spPr>
          <a:xfrm>
            <a:off x="1249886" y="677737"/>
            <a:ext cx="9373908" cy="444107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A8B3106-4137-4C62-AAA4-5174F0259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097" y="5715234"/>
            <a:ext cx="2232884" cy="43147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656E023-57D7-42E4-BE6F-7AB4F84856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911" y="5821249"/>
            <a:ext cx="722186" cy="3310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48FEBE7-CEB5-42AF-9C95-E90259301C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8752" y="5327264"/>
            <a:ext cx="444166" cy="43147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07938BB-6909-4731-AAAC-BE74E7EC2E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1543" y="6325643"/>
            <a:ext cx="809738" cy="33342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C7D31577-C6D4-459C-ACC8-BEA31043E14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2687"/>
          <a:stretch/>
        </p:blipFill>
        <p:spPr>
          <a:xfrm>
            <a:off x="1921281" y="6303739"/>
            <a:ext cx="2344447" cy="43147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457A6D42-F8B8-4BE5-B547-F1EC509C0D8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7589"/>
          <a:stretch/>
        </p:blipFill>
        <p:spPr>
          <a:xfrm>
            <a:off x="5111234" y="5361648"/>
            <a:ext cx="1239490" cy="38181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7B8D565E-FAC3-4B27-96FB-9BE4A321E31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365" t="5032" b="1"/>
          <a:stretch/>
        </p:blipFill>
        <p:spPr>
          <a:xfrm>
            <a:off x="6350723" y="5374788"/>
            <a:ext cx="5628692" cy="33394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868841E-B8CE-41AA-A815-2C06099A5CF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74655" y="5776908"/>
            <a:ext cx="2124371" cy="31436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2EF800B1-6548-42B9-951F-63DB58B98CC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11233" y="6220691"/>
            <a:ext cx="2315965" cy="368915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94835EFC-DA08-424B-86F4-AA566987C53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27198" y="6220691"/>
            <a:ext cx="3436095" cy="32084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7AA1A9FD-ED8A-4AC3-96FE-D0D005734281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6191" r="4336" b="12857"/>
          <a:stretch/>
        </p:blipFill>
        <p:spPr>
          <a:xfrm>
            <a:off x="212585" y="5049323"/>
            <a:ext cx="4128337" cy="62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382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64788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B2C9B9C-5A8D-45D4-936A-51F99F9D9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1155" y="1286137"/>
            <a:ext cx="4206057" cy="39894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2A414B0-620C-4393-8775-8527157A9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1155" y="1923489"/>
            <a:ext cx="2734057" cy="41915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FE865FD-C085-424F-8C59-34F4A912BB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1155" y="2342647"/>
            <a:ext cx="5210902" cy="97168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86FE857-8650-4519-8C31-95208B4FDD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0487" y="3522917"/>
            <a:ext cx="5486400" cy="89795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45225F9-4154-41E4-81F1-C5261B94007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87" t="10979" r="3805" b="16629"/>
          <a:stretch/>
        </p:blipFill>
        <p:spPr>
          <a:xfrm>
            <a:off x="5671494" y="4751436"/>
            <a:ext cx="5460563" cy="400728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C27D0201-966D-48D6-9B35-6F69985AD79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230" b="3891"/>
          <a:stretch/>
        </p:blipFill>
        <p:spPr>
          <a:xfrm>
            <a:off x="1059943" y="1047734"/>
            <a:ext cx="3733800" cy="519011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AD40636-B694-495F-AE5D-856FB6D89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36" y="5270864"/>
            <a:ext cx="2568573" cy="39424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1E3CC4A-7E98-4438-AA98-9FBEB6A383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31"/>
          <a:stretch/>
        </p:blipFill>
        <p:spPr>
          <a:xfrm>
            <a:off x="1202592" y="671945"/>
            <a:ext cx="9373908" cy="444107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8D7204F-9C01-4756-816E-C127610E7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075" y="5712361"/>
            <a:ext cx="3405903" cy="49903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80D63D3-2B4E-4880-8F56-857FF3981F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5170" y="5757061"/>
            <a:ext cx="1505160" cy="40963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2E632E0-5B1C-413A-B6FE-D4684187B7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588" y="6258645"/>
            <a:ext cx="1065133" cy="50593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BA27B9F-0EB9-4854-B7DB-34A6229C9B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7209" y="6263663"/>
            <a:ext cx="2235278" cy="42524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C75A56A-3F20-41CD-B980-66FD9E0E7D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7522" y="5877153"/>
            <a:ext cx="2997383" cy="45663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F766113-B615-4590-B264-23CDBD32AA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51126" y="5921706"/>
            <a:ext cx="1926473" cy="4120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69875224-02F2-4894-8273-8610AE27BBCB}"/>
                  </a:ext>
                </a:extLst>
              </p14:cNvPr>
              <p14:cNvContentPartPr/>
              <p14:nvPr/>
            </p14:nvContentPartPr>
            <p14:xfrm>
              <a:off x="4819680" y="3416400"/>
              <a:ext cx="3016440" cy="235080"/>
            </p14:xfrm>
          </p:contentPart>
        </mc:Choice>
        <mc:Fallback xmlns=""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69875224-02F2-4894-8273-8610AE27BBC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10320" y="3407040"/>
                <a:ext cx="3035160" cy="25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2170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64788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8089CD7-9784-4F47-9C08-7B389B5D3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355" y="1047734"/>
            <a:ext cx="11473289" cy="29423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A16E686-0475-4C2B-94C0-ED8B54FFF0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199" y="3990109"/>
            <a:ext cx="1749237" cy="41429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05B2379-B5B5-4E53-B030-1431D18120C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7" t="11089" r="-1"/>
          <a:stretch/>
        </p:blipFill>
        <p:spPr>
          <a:xfrm>
            <a:off x="495199" y="4473055"/>
            <a:ext cx="2618509" cy="43143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B52E400-1AA4-4130-9629-600613D2093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304" t="15758"/>
          <a:stretch/>
        </p:blipFill>
        <p:spPr>
          <a:xfrm>
            <a:off x="3726874" y="4389084"/>
            <a:ext cx="665017" cy="42554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F5996E8-B7C0-458B-805F-A3252C0660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7200" y="4389084"/>
            <a:ext cx="1136071" cy="41198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AFD6A9D-6459-4830-873C-A1197FD150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9355" y="4973138"/>
            <a:ext cx="5093198" cy="132007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D9A7580-CE99-4DF0-8DFA-9FA641A93D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05954" y="6246908"/>
            <a:ext cx="2200582" cy="409632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861C74EA-B429-40CA-93B8-D37C9A9A247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43597" y="4068424"/>
            <a:ext cx="4529033" cy="1492404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E062245B-450D-4DF5-B8B3-F5AA7E6737D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95958" y="5581634"/>
            <a:ext cx="2667372" cy="45726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89CA4BF-E1D2-41A1-A694-A0D3C7C1C973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5971" r="3183"/>
          <a:stretch/>
        </p:blipFill>
        <p:spPr>
          <a:xfrm>
            <a:off x="6405279" y="6078274"/>
            <a:ext cx="1271798" cy="3447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5D2E6AC-75E7-4D0A-A66B-5836A9B1010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99152" y="5996910"/>
            <a:ext cx="976668" cy="3836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259</Words>
  <Application>Microsoft Office PowerPoint</Application>
  <PresentationFormat>宽屏</PresentationFormat>
  <Paragraphs>52</Paragraphs>
  <Slides>18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Times New Roman Regular</vt:lpstr>
      <vt:lpstr>等线</vt:lpstr>
      <vt:lpstr>华康俪金黑W8(P)</vt:lpstr>
      <vt:lpstr>宋体</vt:lpstr>
      <vt:lpstr>Arial</vt:lpstr>
      <vt:lpstr>Bahnschrift Condensed</vt:lpstr>
      <vt:lpstr>Gill Sans Ultra Bold</vt:lpstr>
      <vt:lpstr>Times New Roman</vt:lpstr>
      <vt:lpstr>Wingdings</vt:lpstr>
      <vt:lpstr>Office 主题​​</vt:lpstr>
      <vt:lpstr>PowerPoint 演示文稿</vt:lpstr>
      <vt:lpstr>PowerPoint 演示文稿</vt:lpstr>
      <vt:lpstr>Introduction</vt:lpstr>
      <vt:lpstr>Introduction</vt:lpstr>
      <vt:lpstr>Approach</vt:lpstr>
      <vt:lpstr>PowerPoint 演示文稿</vt:lpstr>
      <vt:lpstr>Approach</vt:lpstr>
      <vt:lpstr>PowerPoint 演示文稿</vt:lpstr>
      <vt:lpstr>Approach</vt:lpstr>
      <vt:lpstr>Approach</vt:lpstr>
      <vt:lpstr>Approach</vt:lpstr>
      <vt:lpstr>Approach</vt:lpstr>
      <vt:lpstr>Approach</vt:lpstr>
      <vt:lpstr>Experiments </vt:lpstr>
      <vt:lpstr>Experiments </vt:lpstr>
      <vt:lpstr>Experiments </vt:lpstr>
      <vt:lpstr>Experiments 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窦 紫聪</cp:lastModifiedBy>
  <cp:revision>1510</cp:revision>
  <dcterms:created xsi:type="dcterms:W3CDTF">2021-11-30T11:42:00Z</dcterms:created>
  <dcterms:modified xsi:type="dcterms:W3CDTF">2021-12-12T07:53:51Z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7AC55A9649234C1F91033434A6D75D3E</vt:lpwstr>
  </property>
</Properties>
</file>